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8" r:id="rId4"/>
    <p:sldId id="259" r:id="rId5"/>
    <p:sldId id="262" r:id="rId6"/>
    <p:sldId id="260" r:id="rId7"/>
    <p:sldId id="261"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D14"/>
    <a:srgbClr val="F3E68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ol">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ca-ES"/>
              <a:t>Feu clic aquí per editar l'estil</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ca-ES"/>
              <a:t>Feu clic aquí per editar l'estil de subtítols del patró</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1/22/21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084387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 panoràmica amb l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ca-ES"/>
              <a:t>Feu clic aquí per editar l'estil</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ca-ES"/>
              <a:t>Feu clic a la icona per afegir una imatge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a-ES"/>
              <a:t>Feu clic per editar els estils del text del patró</a:t>
            </a:r>
          </a:p>
        </p:txBody>
      </p:sp>
      <p:sp>
        <p:nvSpPr>
          <p:cNvPr id="5" name="Date Placeholder 4"/>
          <p:cNvSpPr>
            <a:spLocks noGrp="1"/>
          </p:cNvSpPr>
          <p:nvPr>
            <p:ph type="dt" sz="half" idx="10"/>
          </p:nvPr>
        </p:nvSpPr>
        <p:spPr/>
        <p:txBody>
          <a:bodyPr/>
          <a:lstStyle/>
          <a:p>
            <a:fld id="{48A87A34-81AB-432B-8DAE-1953F412C126}" type="datetimeFigureOut">
              <a:rPr lang="en-US" dirty="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278662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ol i l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ca-ES"/>
              <a:t>Feu clic aquí per editar l'estil</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a-ES"/>
              <a:t>Feu clic per editar els estils del text del patró</a:t>
            </a:r>
          </a:p>
        </p:txBody>
      </p:sp>
      <p:sp>
        <p:nvSpPr>
          <p:cNvPr id="5" name="Date Placeholder 4"/>
          <p:cNvSpPr>
            <a:spLocks noGrp="1"/>
          </p:cNvSpPr>
          <p:nvPr>
            <p:ph type="dt" sz="half" idx="10"/>
          </p:nvPr>
        </p:nvSpPr>
        <p:spPr/>
        <p:txBody>
          <a:bodyPr/>
          <a:lstStyle/>
          <a:p>
            <a:fld id="{48A87A34-81AB-432B-8DAE-1953F412C126}" type="datetimeFigureOut">
              <a:rPr lang="en-US" dirty="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9042343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Oferta amb llegend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ca-ES"/>
              <a:t>Feu clic aquí per editar l'estil</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a-ES"/>
              <a:t>Feu clic per editar els estils del text del patró</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a-ES"/>
              <a:t>Feu clic per editar els estils del text del patró</a:t>
            </a:r>
          </a:p>
        </p:txBody>
      </p:sp>
      <p:sp>
        <p:nvSpPr>
          <p:cNvPr id="5" name="Date Placeholder 4"/>
          <p:cNvSpPr>
            <a:spLocks noGrp="1"/>
          </p:cNvSpPr>
          <p:nvPr>
            <p:ph type="dt" sz="half" idx="10"/>
          </p:nvPr>
        </p:nvSpPr>
        <p:spPr/>
        <p:txBody>
          <a:bodyPr/>
          <a:lstStyle/>
          <a:p>
            <a:fld id="{48A87A34-81AB-432B-8DAE-1953F412C126}" type="datetimeFigureOut">
              <a:rPr lang="en-US" dirty="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006563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geta de nom">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ca-ES"/>
              <a:t>Feu clic aquí per editar l'estil</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a-ES"/>
              <a:t>Feu clic per editar els estils del text del patró</a:t>
            </a:r>
          </a:p>
        </p:txBody>
      </p:sp>
      <p:sp>
        <p:nvSpPr>
          <p:cNvPr id="5" name="Date Placeholder 4"/>
          <p:cNvSpPr>
            <a:spLocks noGrp="1"/>
          </p:cNvSpPr>
          <p:nvPr>
            <p:ph type="dt" sz="half" idx="10"/>
          </p:nvPr>
        </p:nvSpPr>
        <p:spPr/>
        <p:txBody>
          <a:bodyPr/>
          <a:lstStyle/>
          <a:p>
            <a:fld id="{48A87A34-81AB-432B-8DAE-1953F412C126}" type="datetimeFigureOut">
              <a:rPr lang="en-US" dirty="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81111352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es">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ca-ES"/>
              <a:t>Feu clic aquí per editar l'estil</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a-ES"/>
              <a:t>Feu clic per editar els estils del text del patró</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ca-ES"/>
              <a:t>Feu clic per editar els estils del text del patró</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a-ES"/>
              <a:t>Feu clic per editar els estils del text del patró</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ca-ES"/>
              <a:t>Feu clic per editar els estils del text del patró</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a-ES"/>
              <a:t>Feu clic per editar els estils del text del patró</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ca-ES"/>
              <a:t>Feu clic per editar els estils del text del patró</a:t>
            </a:r>
          </a:p>
        </p:txBody>
      </p:sp>
      <p:sp>
        <p:nvSpPr>
          <p:cNvPr id="3" name="Date Placeholder 2"/>
          <p:cNvSpPr>
            <a:spLocks noGrp="1"/>
          </p:cNvSpPr>
          <p:nvPr>
            <p:ph type="dt" sz="half" idx="10"/>
          </p:nvPr>
        </p:nvSpPr>
        <p:spPr/>
        <p:txBody>
          <a:bodyPr/>
          <a:lstStyle/>
          <a:p>
            <a:fld id="{48A87A34-81AB-432B-8DAE-1953F412C126}" type="datetimeFigureOut">
              <a:rPr lang="en-US" dirty="0"/>
              <a:t>1/22/21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76489274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umna d'imatge">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ca-ES"/>
              <a:t>Feu clic aquí per editar l'estil</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a-ES"/>
              <a:t>Feu clic per editar els estils del text del patró</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ca-ES"/>
              <a:t>Feu clic a la icona per afegir una imatge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ca-ES"/>
              <a:t>Feu clic per editar els estils del text del patró</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a-ES"/>
              <a:t>Feu clic per editar els estils del text del patró</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ca-ES"/>
              <a:t>Feu clic a la icona per afegir una imatge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ca-ES"/>
              <a:t>Feu clic per editar els estils del text del patró</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a-ES"/>
              <a:t>Feu clic per editar els estils del text del patró</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ca-ES"/>
              <a:t>Feu clic a la icona per afegir una imatge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ca-ES"/>
              <a:t>Feu clic per editar els estils del text del patró</a:t>
            </a:r>
          </a:p>
        </p:txBody>
      </p:sp>
      <p:sp>
        <p:nvSpPr>
          <p:cNvPr id="3" name="Date Placeholder 2"/>
          <p:cNvSpPr>
            <a:spLocks noGrp="1"/>
          </p:cNvSpPr>
          <p:nvPr>
            <p:ph type="dt" sz="half" idx="10"/>
          </p:nvPr>
        </p:nvSpPr>
        <p:spPr/>
        <p:txBody>
          <a:bodyPr/>
          <a:lstStyle/>
          <a:p>
            <a:fld id="{48A87A34-81AB-432B-8DAE-1953F412C126}" type="datetimeFigureOut">
              <a:rPr lang="en-US" dirty="0"/>
              <a:t>1/22/21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0020034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ol i text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ca-ES"/>
              <a:t>Feu clic aquí per editar l'estil</a:t>
            </a:r>
            <a:endParaRPr lang="en-US" dirty="0"/>
          </a:p>
        </p:txBody>
      </p:sp>
      <p:sp>
        <p:nvSpPr>
          <p:cNvPr id="3" name="Vertical Text Placeholder 2"/>
          <p:cNvSpPr>
            <a:spLocks noGrp="1"/>
          </p:cNvSpPr>
          <p:nvPr>
            <p:ph type="body" orient="vert" idx="1"/>
          </p:nvPr>
        </p:nvSpPr>
        <p:spPr/>
        <p:txBody>
          <a:bodyPr vert="eaVert" anchor="t"/>
          <a:lstStyle/>
          <a:p>
            <a:pPr lvl="0"/>
            <a:r>
              <a:rPr lang="ca-ES"/>
              <a:t>Feu clic per editar els estils del text del patró</a:t>
            </a:r>
          </a:p>
          <a:p>
            <a:pPr lvl="1"/>
            <a:r>
              <a:rPr lang="ca-ES"/>
              <a:t>Segon nivell</a:t>
            </a:r>
          </a:p>
          <a:p>
            <a:pPr lvl="2"/>
            <a:r>
              <a:rPr lang="ca-ES"/>
              <a:t>Tercer nivell</a:t>
            </a:r>
          </a:p>
          <a:p>
            <a:pPr lvl="3"/>
            <a:r>
              <a:rPr lang="ca-ES"/>
              <a:t>Quart nivell</a:t>
            </a:r>
          </a:p>
          <a:p>
            <a:pPr lvl="4"/>
            <a:r>
              <a:rPr lang="ca-ES"/>
              <a:t>Cinquè nivell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0108123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ol vertical i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ca-ES"/>
              <a:t>Feu clic aquí per editar l'estil</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ca-ES"/>
              <a:t>Feu clic per editar els estils del text del patró</a:t>
            </a:r>
          </a:p>
          <a:p>
            <a:pPr lvl="1"/>
            <a:r>
              <a:rPr lang="ca-ES"/>
              <a:t>Segon nivell</a:t>
            </a:r>
          </a:p>
          <a:p>
            <a:pPr lvl="2"/>
            <a:r>
              <a:rPr lang="ca-ES"/>
              <a:t>Tercer nivell</a:t>
            </a:r>
          </a:p>
          <a:p>
            <a:pPr lvl="3"/>
            <a:r>
              <a:rPr lang="ca-ES"/>
              <a:t>Quart nivell</a:t>
            </a:r>
          </a:p>
          <a:p>
            <a:pPr lvl="4"/>
            <a:r>
              <a:rPr lang="ca-ES"/>
              <a:t>Cinquè nivell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774346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ol i object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ca-ES"/>
              <a:t>Feu clic aquí per editar l'estil</a:t>
            </a:r>
            <a:endParaRPr lang="en-US" dirty="0"/>
          </a:p>
        </p:txBody>
      </p:sp>
      <p:sp>
        <p:nvSpPr>
          <p:cNvPr id="3" name="Content Placeholder 2"/>
          <p:cNvSpPr>
            <a:spLocks noGrp="1"/>
          </p:cNvSpPr>
          <p:nvPr>
            <p:ph idx="1"/>
          </p:nvPr>
        </p:nvSpPr>
        <p:spPr/>
        <p:txBody>
          <a:bodyPr/>
          <a:lstStyle/>
          <a:p>
            <a:pPr lvl="0"/>
            <a:r>
              <a:rPr lang="ca-ES"/>
              <a:t>Feu clic per editar els estils del text del patró</a:t>
            </a:r>
          </a:p>
          <a:p>
            <a:pPr lvl="1"/>
            <a:r>
              <a:rPr lang="ca-ES"/>
              <a:t>Segon nivell</a:t>
            </a:r>
          </a:p>
          <a:p>
            <a:pPr lvl="2"/>
            <a:r>
              <a:rPr lang="ca-ES"/>
              <a:t>Tercer nivell</a:t>
            </a:r>
          </a:p>
          <a:p>
            <a:pPr lvl="3"/>
            <a:r>
              <a:rPr lang="ca-ES"/>
              <a:t>Quart nivell</a:t>
            </a:r>
          </a:p>
          <a:p>
            <a:pPr lvl="4"/>
            <a:r>
              <a:rPr lang="ca-ES"/>
              <a:t>Cinquè nivell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8251765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pçalera de la secció">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ca-ES"/>
              <a:t>Feu clic aquí per editar l'estil</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ca-ES"/>
              <a:t>Feu clic per editar els estils del text del patró</a:t>
            </a:r>
          </a:p>
        </p:txBody>
      </p:sp>
      <p:sp>
        <p:nvSpPr>
          <p:cNvPr id="4" name="Date Placeholder 3"/>
          <p:cNvSpPr>
            <a:spLocks noGrp="1"/>
          </p:cNvSpPr>
          <p:nvPr>
            <p:ph type="dt" sz="half" idx="10"/>
          </p:nvPr>
        </p:nvSpPr>
        <p:spPr/>
        <p:txBody>
          <a:bodyPr/>
          <a:lstStyle/>
          <a:p>
            <a:fld id="{48A87A34-81AB-432B-8DAE-1953F412C126}" type="datetimeFigureOut">
              <a:rPr lang="en-US" dirty="0"/>
              <a:t>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083095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ct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ca-ES"/>
              <a:t>Feu clic aquí per editar l'estil</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ca-ES"/>
              <a:t>Feu clic per editar els estils del text del patró</a:t>
            </a:r>
          </a:p>
          <a:p>
            <a:pPr lvl="1"/>
            <a:r>
              <a:rPr lang="ca-ES"/>
              <a:t>Segon nivell</a:t>
            </a:r>
          </a:p>
          <a:p>
            <a:pPr lvl="2"/>
            <a:r>
              <a:rPr lang="ca-ES"/>
              <a:t>Tercer nivell</a:t>
            </a:r>
          </a:p>
          <a:p>
            <a:pPr lvl="3"/>
            <a:r>
              <a:rPr lang="ca-ES"/>
              <a:t>Quart nivell</a:t>
            </a:r>
          </a:p>
          <a:p>
            <a:pPr lvl="4"/>
            <a:r>
              <a:rPr lang="ca-ES"/>
              <a:t>Cinquè nivell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ca-ES"/>
              <a:t>Feu clic per editar els estils del text del patró</a:t>
            </a:r>
          </a:p>
          <a:p>
            <a:pPr lvl="1"/>
            <a:r>
              <a:rPr lang="ca-ES"/>
              <a:t>Segon nivell</a:t>
            </a:r>
          </a:p>
          <a:p>
            <a:pPr lvl="2"/>
            <a:r>
              <a:rPr lang="ca-ES"/>
              <a:t>Tercer nivell</a:t>
            </a:r>
          </a:p>
          <a:p>
            <a:pPr lvl="3"/>
            <a:r>
              <a:rPr lang="ca-ES"/>
              <a:t>Quart nivell</a:t>
            </a:r>
          </a:p>
          <a:p>
            <a:pPr lvl="4"/>
            <a:r>
              <a:rPr lang="ca-ES"/>
              <a:t>Cinquè nivell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8581476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ca-ES"/>
              <a:t>Feu clic aquí per editar l'estil</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a-ES"/>
              <a:t>Feu clic per editar els estils del text del patró</a:t>
            </a:r>
          </a:p>
        </p:txBody>
      </p:sp>
      <p:sp>
        <p:nvSpPr>
          <p:cNvPr id="4" name="Content Placeholder 3"/>
          <p:cNvSpPr>
            <a:spLocks noGrp="1"/>
          </p:cNvSpPr>
          <p:nvPr>
            <p:ph sz="half" idx="2"/>
          </p:nvPr>
        </p:nvSpPr>
        <p:spPr>
          <a:xfrm>
            <a:off x="1141410" y="3073397"/>
            <a:ext cx="4878391" cy="2717801"/>
          </a:xfrm>
        </p:spPr>
        <p:txBody>
          <a:bodyPr/>
          <a:lstStyle/>
          <a:p>
            <a:pPr lvl="0"/>
            <a:r>
              <a:rPr lang="ca-ES"/>
              <a:t>Feu clic per editar els estils del text del patró</a:t>
            </a:r>
          </a:p>
          <a:p>
            <a:pPr lvl="1"/>
            <a:r>
              <a:rPr lang="ca-ES"/>
              <a:t>Segon nivell</a:t>
            </a:r>
          </a:p>
          <a:p>
            <a:pPr lvl="2"/>
            <a:r>
              <a:rPr lang="ca-ES"/>
              <a:t>Tercer nivell</a:t>
            </a:r>
          </a:p>
          <a:p>
            <a:pPr lvl="3"/>
            <a:r>
              <a:rPr lang="ca-ES"/>
              <a:t>Quart nivell</a:t>
            </a:r>
          </a:p>
          <a:p>
            <a:pPr lvl="4"/>
            <a:r>
              <a:rPr lang="ca-ES"/>
              <a:t>Cinquè nivell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a-ES"/>
              <a:t>Feu clic per editar els estils del text del patró</a:t>
            </a:r>
          </a:p>
        </p:txBody>
      </p:sp>
      <p:sp>
        <p:nvSpPr>
          <p:cNvPr id="6" name="Content Placeholder 5"/>
          <p:cNvSpPr>
            <a:spLocks noGrp="1"/>
          </p:cNvSpPr>
          <p:nvPr>
            <p:ph sz="quarter" idx="4"/>
          </p:nvPr>
        </p:nvSpPr>
        <p:spPr>
          <a:xfrm>
            <a:off x="6172200" y="3073397"/>
            <a:ext cx="4875210" cy="2717801"/>
          </a:xfrm>
        </p:spPr>
        <p:txBody>
          <a:bodyPr/>
          <a:lstStyle/>
          <a:p>
            <a:pPr lvl="0"/>
            <a:r>
              <a:rPr lang="ca-ES"/>
              <a:t>Feu clic per editar els estils del text del patró</a:t>
            </a:r>
          </a:p>
          <a:p>
            <a:pPr lvl="1"/>
            <a:r>
              <a:rPr lang="ca-ES"/>
              <a:t>Segon nivell</a:t>
            </a:r>
          </a:p>
          <a:p>
            <a:pPr lvl="2"/>
            <a:r>
              <a:rPr lang="ca-ES"/>
              <a:t>Tercer nivell</a:t>
            </a:r>
          </a:p>
          <a:p>
            <a:pPr lvl="3"/>
            <a:r>
              <a:rPr lang="ca-ES"/>
              <a:t>Quart nivell</a:t>
            </a:r>
          </a:p>
          <a:p>
            <a:pPr lvl="4"/>
            <a:r>
              <a:rPr lang="ca-ES"/>
              <a:t>Cinquè nivell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4019396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omés títo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ca-ES"/>
              <a:t>Feu clic aquí per editar l'estil</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9144478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7587755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ingut amb llegenda">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ca-ES"/>
              <a:t>Feu clic aquí per editar l'estil</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ca-ES"/>
              <a:t>Feu clic per editar els estils del text del patró</a:t>
            </a:r>
          </a:p>
          <a:p>
            <a:pPr lvl="1"/>
            <a:r>
              <a:rPr lang="ca-ES"/>
              <a:t>Segon nivell</a:t>
            </a:r>
          </a:p>
          <a:p>
            <a:pPr lvl="2"/>
            <a:r>
              <a:rPr lang="ca-ES"/>
              <a:t>Tercer nivell</a:t>
            </a:r>
          </a:p>
          <a:p>
            <a:pPr lvl="3"/>
            <a:r>
              <a:rPr lang="ca-ES"/>
              <a:t>Quart nivell</a:t>
            </a:r>
          </a:p>
          <a:p>
            <a:pPr lvl="4"/>
            <a:r>
              <a:rPr lang="ca-ES"/>
              <a:t>Cinquè nivell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a-ES"/>
              <a:t>Feu clic per editar els estils del text del patró</a:t>
            </a:r>
          </a:p>
        </p:txBody>
      </p:sp>
      <p:sp>
        <p:nvSpPr>
          <p:cNvPr id="5" name="Date Placeholder 4"/>
          <p:cNvSpPr>
            <a:spLocks noGrp="1"/>
          </p:cNvSpPr>
          <p:nvPr>
            <p:ph type="dt" sz="half" idx="10"/>
          </p:nvPr>
        </p:nvSpPr>
        <p:spPr/>
        <p:txBody>
          <a:bodyPr/>
          <a:lstStyle/>
          <a:p>
            <a:fld id="{48A87A34-81AB-432B-8DAE-1953F412C126}" type="datetimeFigureOut">
              <a:rPr lang="en-US" dirty="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8332250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tge amb l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ca-ES"/>
              <a:t>Feu clic aquí per editar l'estil</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ca-ES"/>
              <a:t>Feu clic a la icona per afegir una imatge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a-ES"/>
              <a:t>Feu clic per editar els estils del text del patró</a:t>
            </a:r>
          </a:p>
        </p:txBody>
      </p:sp>
      <p:sp>
        <p:nvSpPr>
          <p:cNvPr id="5" name="Date Placeholder 4"/>
          <p:cNvSpPr>
            <a:spLocks noGrp="1"/>
          </p:cNvSpPr>
          <p:nvPr>
            <p:ph type="dt" sz="half" idx="10"/>
          </p:nvPr>
        </p:nvSpPr>
        <p:spPr/>
        <p:txBody>
          <a:bodyPr/>
          <a:lstStyle/>
          <a:p>
            <a:fld id="{48A87A34-81AB-432B-8DAE-1953F412C126}" type="datetimeFigureOut">
              <a:rPr lang="en-US" dirty="0"/>
              <a:t>1/22/21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9585843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ca-ES"/>
              <a:t>Feu clic per editar els estils del text del patró</a:t>
            </a:r>
          </a:p>
          <a:p>
            <a:pPr lvl="1"/>
            <a:r>
              <a:rPr lang="ca-ES"/>
              <a:t>Segon nivell</a:t>
            </a:r>
          </a:p>
          <a:p>
            <a:pPr lvl="2"/>
            <a:r>
              <a:rPr lang="ca-ES"/>
              <a:t>Tercer nivell</a:t>
            </a:r>
          </a:p>
          <a:p>
            <a:pPr lvl="3"/>
            <a:r>
              <a:rPr lang="ca-ES"/>
              <a:t>Quart nivell</a:t>
            </a:r>
          </a:p>
          <a:p>
            <a:pPr lvl="4"/>
            <a:r>
              <a:rPr lang="ca-ES"/>
              <a:t>Cinquè nivell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1/22/21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753051780"/>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ol 1">
            <a:extLst>
              <a:ext uri="{FF2B5EF4-FFF2-40B4-BE49-F238E27FC236}">
                <a16:creationId xmlns:a16="http://schemas.microsoft.com/office/drawing/2014/main" id="{C63EF8DA-B46C-6842-B8A2-0CC330F83F3D}"/>
              </a:ext>
            </a:extLst>
          </p:cNvPr>
          <p:cNvSpPr>
            <a:spLocks noGrp="1"/>
          </p:cNvSpPr>
          <p:nvPr>
            <p:ph type="ctrTitle"/>
          </p:nvPr>
        </p:nvSpPr>
        <p:spPr>
          <a:xfrm>
            <a:off x="2798389" y="0"/>
            <a:ext cx="8001000" cy="5748619"/>
          </a:xfrm>
        </p:spPr>
        <p:txBody>
          <a:bodyPr>
            <a:normAutofit fontScale="90000"/>
          </a:bodyPr>
          <a:lstStyle/>
          <a:p>
            <a:r>
              <a:rPr lang="ca-ES" sz="5300" b="1" dirty="0">
                <a:solidFill>
                  <a:srgbClr val="EAED14"/>
                </a:solidFill>
                <a:latin typeface="American Typewriter" panose="02090604020004020304" pitchFamily="18" charset="77"/>
              </a:rPr>
              <a:t>Coursera</a:t>
            </a:r>
            <a:r>
              <a:rPr lang="es-ES" sz="5300" b="1" dirty="0">
                <a:solidFill>
                  <a:srgbClr val="EAED14"/>
                </a:solidFill>
                <a:latin typeface="American Typewriter" panose="02090604020004020304" pitchFamily="18" charset="77"/>
              </a:rPr>
              <a:t> </a:t>
            </a:r>
            <a:r>
              <a:rPr lang="ca-ES" sz="5300" b="1" dirty="0">
                <a:solidFill>
                  <a:srgbClr val="EAED14"/>
                </a:solidFill>
                <a:latin typeface="American Typewriter" panose="02090604020004020304" pitchFamily="18" charset="77"/>
              </a:rPr>
              <a:t>Capstone</a:t>
            </a:r>
            <a:r>
              <a:rPr lang="es-ES" sz="5300" b="1" dirty="0">
                <a:solidFill>
                  <a:srgbClr val="F3E687"/>
                </a:solidFill>
                <a:latin typeface="American Typewriter" panose="02090604020004020304" pitchFamily="18" charset="77"/>
              </a:rPr>
              <a:t> </a:t>
            </a:r>
            <a:br>
              <a:rPr lang="es-ES" sz="5300" dirty="0">
                <a:solidFill>
                  <a:srgbClr val="F3E687"/>
                </a:solidFill>
                <a:latin typeface="Berlin Sans FB" panose="020F0502020204030204" pitchFamily="34" charset="0"/>
              </a:rPr>
            </a:br>
            <a:r>
              <a:rPr lang="ca-ES" sz="3100" dirty="0">
                <a:latin typeface="American Typewriter" panose="02090604020004020304" pitchFamily="18" charset="77"/>
              </a:rPr>
              <a:t>IBM Data Science Capstone</a:t>
            </a:r>
            <a:br>
              <a:rPr lang="es-ES" sz="3100" dirty="0">
                <a:latin typeface="American Typewriter" panose="02090604020004020304" pitchFamily="18" charset="77"/>
              </a:rPr>
            </a:br>
            <a:br>
              <a:rPr lang="es-ES" dirty="0">
                <a:latin typeface="American Typewriter" panose="02090604020004020304" pitchFamily="18" charset="77"/>
              </a:rPr>
            </a:br>
            <a:r>
              <a:rPr lang="ca-ES" dirty="0">
                <a:latin typeface="American Typewriter" panose="02090604020004020304" pitchFamily="18" charset="77"/>
              </a:rPr>
              <a:t>Recommended Location for Starting </a:t>
            </a:r>
            <a:r>
              <a:rPr lang="es-ES" dirty="0">
                <a:latin typeface="American Typewriter" panose="02090604020004020304" pitchFamily="18" charset="77"/>
              </a:rPr>
              <a:t>an OFFICE IN BARCELONA</a:t>
            </a:r>
            <a:br>
              <a:rPr lang="es-ES" dirty="0">
                <a:latin typeface="American Typewriter" panose="02090604020004020304" pitchFamily="18" charset="77"/>
              </a:rPr>
            </a:br>
            <a:br>
              <a:rPr lang="es-ES" dirty="0">
                <a:latin typeface="American Typewriter" panose="02090604020004020304" pitchFamily="18" charset="77"/>
              </a:rPr>
            </a:br>
            <a:r>
              <a:rPr lang="ca-ES" sz="3100" dirty="0">
                <a:latin typeface="American Typewriter" panose="02090604020004020304" pitchFamily="18" charset="77"/>
              </a:rPr>
              <a:t>BY </a:t>
            </a:r>
            <a:r>
              <a:rPr lang="es-ES" sz="3100" dirty="0">
                <a:latin typeface="American Typewriter" panose="02090604020004020304" pitchFamily="18" charset="77"/>
              </a:rPr>
              <a:t>OLGA GARCIA</a:t>
            </a:r>
            <a:br>
              <a:rPr lang="es-ES" dirty="0">
                <a:latin typeface="American Typewriter" panose="02090604020004020304" pitchFamily="18" charset="77"/>
              </a:rPr>
            </a:br>
            <a:r>
              <a:rPr lang="es-ES" sz="3100" dirty="0">
                <a:latin typeface="American Typewriter" panose="02090604020004020304" pitchFamily="18" charset="77"/>
              </a:rPr>
              <a:t>22</a:t>
            </a:r>
            <a:r>
              <a:rPr lang="ca-ES" sz="3100" dirty="0">
                <a:latin typeface="American Typewriter" panose="02090604020004020304" pitchFamily="18" charset="77"/>
              </a:rPr>
              <a:t>-JAN-2021</a:t>
            </a:r>
          </a:p>
        </p:txBody>
      </p:sp>
    </p:spTree>
    <p:extLst>
      <p:ext uri="{BB962C8B-B14F-4D97-AF65-F5344CB8AC3E}">
        <p14:creationId xmlns:p14="http://schemas.microsoft.com/office/powerpoint/2010/main" val="1804987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ol 1">
            <a:extLst>
              <a:ext uri="{FF2B5EF4-FFF2-40B4-BE49-F238E27FC236}">
                <a16:creationId xmlns:a16="http://schemas.microsoft.com/office/drawing/2014/main" id="{8A69CAA2-439C-A049-9230-52CC5DDFB987}"/>
              </a:ext>
            </a:extLst>
          </p:cNvPr>
          <p:cNvSpPr>
            <a:spLocks noGrp="1"/>
          </p:cNvSpPr>
          <p:nvPr>
            <p:ph type="title"/>
          </p:nvPr>
        </p:nvSpPr>
        <p:spPr>
          <a:xfrm>
            <a:off x="1141412" y="559250"/>
            <a:ext cx="9905998" cy="1478570"/>
          </a:xfrm>
        </p:spPr>
        <p:txBody>
          <a:bodyPr/>
          <a:lstStyle/>
          <a:p>
            <a:r>
              <a:rPr lang="es-ES" dirty="0"/>
              <a:t>BUSINESS </a:t>
            </a:r>
            <a:r>
              <a:rPr lang="es-ES" dirty="0" err="1"/>
              <a:t>PROBLEM</a:t>
            </a:r>
            <a:endParaRPr lang="ca-ES" dirty="0"/>
          </a:p>
        </p:txBody>
      </p:sp>
      <p:sp>
        <p:nvSpPr>
          <p:cNvPr id="3" name="Contenidor de contingut 2">
            <a:extLst>
              <a:ext uri="{FF2B5EF4-FFF2-40B4-BE49-F238E27FC236}">
                <a16:creationId xmlns:a16="http://schemas.microsoft.com/office/drawing/2014/main" id="{37FF5278-8BFE-AD47-B7C9-137C2B23A78B}"/>
              </a:ext>
            </a:extLst>
          </p:cNvPr>
          <p:cNvSpPr>
            <a:spLocks noGrp="1"/>
          </p:cNvSpPr>
          <p:nvPr>
            <p:ph idx="1"/>
          </p:nvPr>
        </p:nvSpPr>
        <p:spPr/>
        <p:txBody>
          <a:bodyPr>
            <a:normAutofit/>
          </a:bodyPr>
          <a:lstStyle/>
          <a:p>
            <a:r>
              <a:rPr lang="ca-ES" b="0" i="0" u="none" strike="noStrike" dirty="0">
                <a:solidFill>
                  <a:srgbClr val="000000"/>
                </a:solidFill>
                <a:effectLst/>
                <a:latin typeface="Helvetica Neue" panose="02000503000000020004" pitchFamily="2"/>
              </a:rPr>
              <a:t> With th</a:t>
            </a:r>
            <a:r>
              <a:rPr lang="es-ES" b="0" i="0" u="none" strike="noStrike" dirty="0">
                <a:solidFill>
                  <a:srgbClr val="000000"/>
                </a:solidFill>
                <a:effectLst/>
                <a:latin typeface="Helvetica Neue" panose="02000503000000020004" pitchFamily="2"/>
              </a:rPr>
              <a:t>e </a:t>
            </a:r>
            <a:r>
              <a:rPr lang="es-ES" b="0" i="0" u="none" strike="noStrike" dirty="0" err="1">
                <a:solidFill>
                  <a:srgbClr val="000000"/>
                </a:solidFill>
                <a:effectLst/>
                <a:latin typeface="Helvetica Neue" panose="02000503000000020004" pitchFamily="2"/>
              </a:rPr>
              <a:t>pandemic</a:t>
            </a:r>
            <a:r>
              <a:rPr lang="ca-ES" b="0" i="0" u="none" strike="noStrike" dirty="0">
                <a:solidFill>
                  <a:srgbClr val="000000"/>
                </a:solidFill>
                <a:effectLst/>
                <a:latin typeface="Helvetica Neue" panose="02000503000000020004" pitchFamily="2"/>
              </a:rPr>
              <a:t>, many companies</a:t>
            </a:r>
            <a:r>
              <a:rPr lang="es-ES" b="0" i="0" u="none" strike="noStrike" dirty="0">
                <a:solidFill>
                  <a:srgbClr val="000000"/>
                </a:solidFill>
                <a:effectLst/>
                <a:latin typeface="Helvetica Neue" panose="02000503000000020004" pitchFamily="2"/>
              </a:rPr>
              <a:t> are </a:t>
            </a:r>
            <a:r>
              <a:rPr lang="es-ES" b="0" i="0" u="none" strike="noStrike" dirty="0" err="1">
                <a:solidFill>
                  <a:srgbClr val="000000"/>
                </a:solidFill>
                <a:effectLst/>
                <a:latin typeface="Helvetica Neue" panose="02000503000000020004" pitchFamily="2"/>
              </a:rPr>
              <a:t>interested</a:t>
            </a:r>
            <a:r>
              <a:rPr lang="es-ES" b="0" i="0" u="none" strike="noStrike" dirty="0">
                <a:solidFill>
                  <a:srgbClr val="000000"/>
                </a:solidFill>
                <a:effectLst/>
                <a:latin typeface="Helvetica Neue" panose="02000503000000020004" pitchFamily="2"/>
              </a:rPr>
              <a:t> in to </a:t>
            </a:r>
            <a:r>
              <a:rPr lang="es-ES" b="0" i="0" u="none" strike="noStrike" dirty="0" err="1">
                <a:solidFill>
                  <a:srgbClr val="000000"/>
                </a:solidFill>
                <a:effectLst/>
                <a:latin typeface="Helvetica Neue" panose="02000503000000020004" pitchFamily="2"/>
              </a:rPr>
              <a:t>improve</a:t>
            </a:r>
            <a:r>
              <a:rPr lang="es-ES" b="0" i="0" u="none" strike="noStrike" dirty="0">
                <a:solidFill>
                  <a:srgbClr val="000000"/>
                </a:solidFill>
                <a:effectLst/>
                <a:latin typeface="Helvetica Neue" panose="02000503000000020004" pitchFamily="2"/>
              </a:rPr>
              <a:t> </a:t>
            </a:r>
            <a:r>
              <a:rPr lang="es-ES" b="0" i="0" u="none" strike="noStrike" dirty="0" err="1">
                <a:solidFill>
                  <a:srgbClr val="000000"/>
                </a:solidFill>
                <a:effectLst/>
                <a:latin typeface="Helvetica Neue" panose="02000503000000020004" pitchFamily="2"/>
              </a:rPr>
              <a:t>their</a:t>
            </a:r>
            <a:r>
              <a:rPr lang="es-ES" b="0" i="0" u="none" strike="noStrike" dirty="0">
                <a:solidFill>
                  <a:srgbClr val="000000"/>
                </a:solidFill>
                <a:effectLst/>
                <a:latin typeface="Helvetica Neue" panose="02000503000000020004" pitchFamily="2"/>
              </a:rPr>
              <a:t> office </a:t>
            </a:r>
            <a:r>
              <a:rPr lang="es-ES" b="0" i="0" u="none" strike="noStrike" dirty="0" err="1">
                <a:solidFill>
                  <a:srgbClr val="000000"/>
                </a:solidFill>
                <a:effectLst/>
                <a:latin typeface="Helvetica Neue" panose="02000503000000020004" pitchFamily="2"/>
              </a:rPr>
              <a:t>location</a:t>
            </a:r>
            <a:r>
              <a:rPr lang="ca-ES" b="0" i="0" u="none" strike="noStrike" dirty="0">
                <a:solidFill>
                  <a:srgbClr val="000000"/>
                </a:solidFill>
                <a:effectLst/>
                <a:latin typeface="Helvetica Neue" panose="02000503000000020004" pitchFamily="2"/>
              </a:rPr>
              <a:t> due to the possible need or request to telework on the part of their workers. </a:t>
            </a:r>
            <a:endParaRPr lang="es-ES" b="0" i="0" u="none" strike="noStrike" dirty="0">
              <a:solidFill>
                <a:srgbClr val="000000"/>
              </a:solidFill>
              <a:effectLst/>
              <a:latin typeface="Helvetica Neue" panose="02000503000000020004" pitchFamily="2"/>
            </a:endParaRPr>
          </a:p>
          <a:p>
            <a:r>
              <a:rPr lang="es-ES" dirty="0" err="1">
                <a:solidFill>
                  <a:srgbClr val="000000"/>
                </a:solidFill>
                <a:latin typeface="Helvetica Neue" panose="02000503000000020004" pitchFamily="2"/>
              </a:rPr>
              <a:t>Some</a:t>
            </a:r>
            <a:r>
              <a:rPr lang="es-ES" dirty="0">
                <a:solidFill>
                  <a:srgbClr val="000000"/>
                </a:solidFill>
                <a:latin typeface="Helvetica Neue" panose="02000503000000020004" pitchFamily="2"/>
              </a:rPr>
              <a:t> </a:t>
            </a:r>
            <a:r>
              <a:rPr lang="ca-ES" b="0" i="0" u="none" strike="noStrike" dirty="0">
                <a:solidFill>
                  <a:srgbClr val="000000"/>
                </a:solidFill>
                <a:effectLst/>
                <a:latin typeface="Helvetica Neue" panose="02000503000000020004" pitchFamily="2"/>
              </a:rPr>
              <a:t>compan</a:t>
            </a:r>
            <a:r>
              <a:rPr lang="es-ES" b="0" i="0" u="none" strike="noStrike" dirty="0" err="1">
                <a:solidFill>
                  <a:srgbClr val="000000"/>
                </a:solidFill>
                <a:effectLst/>
                <a:latin typeface="Helvetica Neue" panose="02000503000000020004" pitchFamily="2"/>
              </a:rPr>
              <a:t>ies</a:t>
            </a:r>
            <a:r>
              <a:rPr lang="es-ES" b="0" i="0" u="none" strike="noStrike" dirty="0">
                <a:solidFill>
                  <a:srgbClr val="000000"/>
                </a:solidFill>
                <a:effectLst/>
                <a:latin typeface="Helvetica Neue" panose="02000503000000020004" pitchFamily="2"/>
              </a:rPr>
              <a:t> </a:t>
            </a:r>
            <a:r>
              <a:rPr lang="ca-ES" b="0" i="0" u="none" strike="noStrike" dirty="0">
                <a:solidFill>
                  <a:srgbClr val="000000"/>
                </a:solidFill>
                <a:effectLst/>
                <a:latin typeface="Helvetica Neue" panose="02000503000000020004" pitchFamily="2"/>
              </a:rPr>
              <a:t>want to relocate its offices improv</a:t>
            </a:r>
            <a:r>
              <a:rPr lang="es-ES" b="0" i="0" u="none" strike="noStrike" dirty="0" err="1">
                <a:solidFill>
                  <a:srgbClr val="000000"/>
                </a:solidFill>
                <a:effectLst/>
                <a:latin typeface="Helvetica Neue" panose="02000503000000020004" pitchFamily="2"/>
              </a:rPr>
              <a:t>ing</a:t>
            </a:r>
            <a:r>
              <a:rPr lang="ca-ES" b="0" i="0" u="none" strike="noStrike" dirty="0">
                <a:solidFill>
                  <a:srgbClr val="000000"/>
                </a:solidFill>
                <a:effectLst/>
                <a:latin typeface="Helvetica Neue" panose="02000503000000020004" pitchFamily="2"/>
              </a:rPr>
              <a:t> both the experience of its customers and their loyalty, as well as promoting the majority of workers to attend the office.</a:t>
            </a:r>
            <a:endParaRPr lang="ca-ES" dirty="0"/>
          </a:p>
        </p:txBody>
      </p:sp>
    </p:spTree>
    <p:extLst>
      <p:ext uri="{BB962C8B-B14F-4D97-AF65-F5344CB8AC3E}">
        <p14:creationId xmlns:p14="http://schemas.microsoft.com/office/powerpoint/2010/main" val="901809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ol 1">
            <a:extLst>
              <a:ext uri="{FF2B5EF4-FFF2-40B4-BE49-F238E27FC236}">
                <a16:creationId xmlns:a16="http://schemas.microsoft.com/office/drawing/2014/main" id="{77E25D17-B6EB-8242-B675-AD89E7928810}"/>
              </a:ext>
            </a:extLst>
          </p:cNvPr>
          <p:cNvSpPr>
            <a:spLocks noGrp="1"/>
          </p:cNvSpPr>
          <p:nvPr>
            <p:ph type="title"/>
          </p:nvPr>
        </p:nvSpPr>
        <p:spPr/>
        <p:txBody>
          <a:bodyPr/>
          <a:lstStyle/>
          <a:p>
            <a:r>
              <a:rPr lang="es-ES" dirty="0" err="1"/>
              <a:t>METHODOLOGY</a:t>
            </a:r>
            <a:endParaRPr lang="ca-ES" dirty="0"/>
          </a:p>
        </p:txBody>
      </p:sp>
      <p:sp>
        <p:nvSpPr>
          <p:cNvPr id="3" name="Contenidor de contingut 2">
            <a:extLst>
              <a:ext uri="{FF2B5EF4-FFF2-40B4-BE49-F238E27FC236}">
                <a16:creationId xmlns:a16="http://schemas.microsoft.com/office/drawing/2014/main" id="{D0D06FEA-E8F3-AB41-ACED-36FA660599C2}"/>
              </a:ext>
            </a:extLst>
          </p:cNvPr>
          <p:cNvSpPr>
            <a:spLocks noGrp="1"/>
          </p:cNvSpPr>
          <p:nvPr>
            <p:ph idx="1"/>
          </p:nvPr>
        </p:nvSpPr>
        <p:spPr/>
        <p:txBody>
          <a:bodyPr>
            <a:normAutofit lnSpcReduction="10000"/>
          </a:bodyPr>
          <a:lstStyle/>
          <a:p>
            <a:r>
              <a:rPr lang="es-ES" dirty="0">
                <a:solidFill>
                  <a:srgbClr val="000000"/>
                </a:solidFill>
                <a:latin typeface="Helvetica Neue" panose="02000503000000020004" pitchFamily="2"/>
              </a:rPr>
              <a:t>Web </a:t>
            </a:r>
            <a:r>
              <a:rPr lang="es-ES" dirty="0" err="1">
                <a:solidFill>
                  <a:srgbClr val="000000"/>
                </a:solidFill>
                <a:latin typeface="Helvetica Neue" panose="02000503000000020004" pitchFamily="2"/>
              </a:rPr>
              <a:t>Scraping</a:t>
            </a:r>
            <a:r>
              <a:rPr lang="es-ES" dirty="0">
                <a:solidFill>
                  <a:srgbClr val="000000"/>
                </a:solidFill>
                <a:latin typeface="Helvetica Neue" panose="02000503000000020004" pitchFamily="2"/>
              </a:rPr>
              <a:t> Wikipedia to </a:t>
            </a:r>
            <a:r>
              <a:rPr lang="es-ES" dirty="0" err="1">
                <a:solidFill>
                  <a:srgbClr val="000000"/>
                </a:solidFill>
                <a:latin typeface="Helvetica Neue" panose="02000503000000020004" pitchFamily="2"/>
              </a:rPr>
              <a:t>get</a:t>
            </a:r>
            <a:r>
              <a:rPr lang="es-ES" dirty="0">
                <a:solidFill>
                  <a:srgbClr val="000000"/>
                </a:solidFill>
                <a:latin typeface="Helvetica Neue" panose="02000503000000020004" pitchFamily="2"/>
              </a:rPr>
              <a:t> the </a:t>
            </a:r>
            <a:r>
              <a:rPr lang="es-ES" dirty="0" err="1">
                <a:solidFill>
                  <a:srgbClr val="000000"/>
                </a:solidFill>
                <a:latin typeface="Helvetica Neue" panose="02000503000000020004" pitchFamily="2"/>
              </a:rPr>
              <a:t>neighborhood</a:t>
            </a:r>
            <a:r>
              <a:rPr lang="es-ES" dirty="0">
                <a:solidFill>
                  <a:srgbClr val="000000"/>
                </a:solidFill>
                <a:latin typeface="Helvetica Neue" panose="02000503000000020004" pitchFamily="2"/>
              </a:rPr>
              <a:t> </a:t>
            </a:r>
            <a:r>
              <a:rPr lang="es-ES" dirty="0" err="1">
                <a:solidFill>
                  <a:srgbClr val="000000"/>
                </a:solidFill>
                <a:latin typeface="Helvetica Neue" panose="02000503000000020004" pitchFamily="2"/>
              </a:rPr>
              <a:t>list</a:t>
            </a:r>
            <a:r>
              <a:rPr lang="es-ES" dirty="0">
                <a:solidFill>
                  <a:srgbClr val="000000"/>
                </a:solidFill>
                <a:latin typeface="Helvetica Neue" panose="02000503000000020004" pitchFamily="2"/>
              </a:rPr>
              <a:t> in Barcelona.</a:t>
            </a:r>
          </a:p>
          <a:p>
            <a:r>
              <a:rPr lang="es-ES" dirty="0" err="1">
                <a:solidFill>
                  <a:srgbClr val="000000"/>
                </a:solidFill>
                <a:latin typeface="Helvetica Neue" panose="02000503000000020004" pitchFamily="2"/>
              </a:rPr>
              <a:t>Get</a:t>
            </a:r>
            <a:r>
              <a:rPr lang="es-ES" dirty="0">
                <a:solidFill>
                  <a:srgbClr val="000000"/>
                </a:solidFill>
                <a:latin typeface="Helvetica Neue" panose="02000503000000020004" pitchFamily="2"/>
              </a:rPr>
              <a:t> </a:t>
            </a:r>
            <a:r>
              <a:rPr lang="es-ES" dirty="0" err="1">
                <a:solidFill>
                  <a:srgbClr val="000000"/>
                </a:solidFill>
                <a:latin typeface="Helvetica Neue" panose="02000503000000020004" pitchFamily="2"/>
              </a:rPr>
              <a:t>Latitude</a:t>
            </a:r>
            <a:r>
              <a:rPr lang="es-ES" dirty="0">
                <a:solidFill>
                  <a:srgbClr val="000000"/>
                </a:solidFill>
                <a:latin typeface="Helvetica Neue" panose="02000503000000020004" pitchFamily="2"/>
              </a:rPr>
              <a:t> and </a:t>
            </a:r>
            <a:r>
              <a:rPr lang="es-ES" dirty="0" err="1">
                <a:solidFill>
                  <a:srgbClr val="000000"/>
                </a:solidFill>
                <a:latin typeface="Helvetica Neue" panose="02000503000000020004" pitchFamily="2"/>
              </a:rPr>
              <a:t>Longitude</a:t>
            </a:r>
            <a:r>
              <a:rPr lang="es-ES" dirty="0">
                <a:solidFill>
                  <a:srgbClr val="000000"/>
                </a:solidFill>
                <a:latin typeface="Helvetica Neue" panose="02000503000000020004" pitchFamily="2"/>
              </a:rPr>
              <a:t> using </a:t>
            </a:r>
            <a:r>
              <a:rPr lang="es-ES" dirty="0" err="1">
                <a:solidFill>
                  <a:srgbClr val="000000"/>
                </a:solidFill>
                <a:latin typeface="Helvetica Neue" panose="02000503000000020004" pitchFamily="2"/>
              </a:rPr>
              <a:t>Geo</a:t>
            </a:r>
            <a:r>
              <a:rPr lang="es-ES" dirty="0">
                <a:solidFill>
                  <a:srgbClr val="000000"/>
                </a:solidFill>
                <a:latin typeface="Helvetica Neue" panose="02000503000000020004" pitchFamily="2"/>
              </a:rPr>
              <a:t> </a:t>
            </a:r>
            <a:r>
              <a:rPr lang="es-ES" dirty="0" err="1">
                <a:solidFill>
                  <a:srgbClr val="000000"/>
                </a:solidFill>
                <a:latin typeface="Helvetica Neue" panose="02000503000000020004" pitchFamily="2"/>
              </a:rPr>
              <a:t>Coder</a:t>
            </a:r>
            <a:endParaRPr lang="es-ES" dirty="0">
              <a:solidFill>
                <a:srgbClr val="000000"/>
              </a:solidFill>
              <a:latin typeface="Helvetica Neue" panose="02000503000000020004" pitchFamily="2"/>
            </a:endParaRPr>
          </a:p>
          <a:p>
            <a:r>
              <a:rPr lang="es-ES" dirty="0">
                <a:solidFill>
                  <a:srgbClr val="000000"/>
                </a:solidFill>
                <a:latin typeface="Helvetica Neue" panose="02000503000000020004" pitchFamily="2"/>
              </a:rPr>
              <a:t>Use</a:t>
            </a:r>
            <a:r>
              <a:rPr lang="ca-ES" b="0" i="0" u="none" strike="noStrike" dirty="0">
                <a:solidFill>
                  <a:srgbClr val="000000"/>
                </a:solidFill>
                <a:effectLst/>
                <a:latin typeface="Helvetica Neue" panose="02000503000000020004" pitchFamily="2"/>
              </a:rPr>
              <a:t> FourSquare API</a:t>
            </a:r>
            <a:r>
              <a:rPr lang="es-ES" b="0" i="0" u="none" strike="noStrike" dirty="0">
                <a:solidFill>
                  <a:srgbClr val="000000"/>
                </a:solidFill>
                <a:effectLst/>
                <a:latin typeface="Helvetica Neue" panose="02000503000000020004" pitchFamily="2"/>
              </a:rPr>
              <a:t> to </a:t>
            </a:r>
            <a:r>
              <a:rPr lang="es-ES" b="0" i="0" u="none" strike="noStrike" dirty="0" err="1">
                <a:solidFill>
                  <a:srgbClr val="000000"/>
                </a:solidFill>
                <a:effectLst/>
                <a:latin typeface="Helvetica Neue" panose="02000503000000020004" pitchFamily="2"/>
              </a:rPr>
              <a:t>get</a:t>
            </a:r>
            <a:r>
              <a:rPr lang="es-ES" b="0" i="0" u="none" strike="noStrike" dirty="0">
                <a:solidFill>
                  <a:srgbClr val="000000"/>
                </a:solidFill>
                <a:effectLst/>
                <a:latin typeface="Helvetica Neue" panose="02000503000000020004" pitchFamily="2"/>
              </a:rPr>
              <a:t> the </a:t>
            </a:r>
            <a:r>
              <a:rPr lang="es-ES" b="0" i="0" u="none" strike="noStrike" dirty="0" err="1">
                <a:solidFill>
                  <a:srgbClr val="000000"/>
                </a:solidFill>
                <a:effectLst/>
                <a:latin typeface="Helvetica Neue" panose="02000503000000020004" pitchFamily="2"/>
              </a:rPr>
              <a:t>restaurants</a:t>
            </a:r>
            <a:r>
              <a:rPr lang="es-ES" b="0" i="0" u="none" strike="noStrike" dirty="0">
                <a:solidFill>
                  <a:srgbClr val="000000"/>
                </a:solidFill>
                <a:effectLst/>
                <a:latin typeface="Helvetica Neue" panose="02000503000000020004" pitchFamily="2"/>
              </a:rPr>
              <a:t> </a:t>
            </a:r>
          </a:p>
          <a:p>
            <a:r>
              <a:rPr lang="ca-ES" b="0" i="0" u="none" strike="noStrike" dirty="0">
                <a:solidFill>
                  <a:srgbClr val="000000"/>
                </a:solidFill>
                <a:effectLst/>
                <a:latin typeface="Helvetica Neue" panose="02000503000000020004" pitchFamily="2"/>
              </a:rPr>
              <a:t>The data</a:t>
            </a:r>
            <a:r>
              <a:rPr lang="es-ES" b="0" i="0" u="none" strike="noStrike" dirty="0">
                <a:solidFill>
                  <a:srgbClr val="000000"/>
                </a:solidFill>
                <a:effectLst/>
                <a:latin typeface="Helvetica Neue" panose="02000503000000020004" pitchFamily="2"/>
              </a:rPr>
              <a:t> has </a:t>
            </a:r>
            <a:r>
              <a:rPr lang="es-ES" b="0" i="0" u="none" strike="noStrike" dirty="0" err="1">
                <a:solidFill>
                  <a:srgbClr val="000000"/>
                </a:solidFill>
                <a:effectLst/>
                <a:latin typeface="Helvetica Neue" panose="02000503000000020004" pitchFamily="2"/>
              </a:rPr>
              <a:t>been</a:t>
            </a:r>
            <a:r>
              <a:rPr lang="ca-ES" b="0" i="0" u="none" strike="noStrike" dirty="0">
                <a:solidFill>
                  <a:srgbClr val="000000"/>
                </a:solidFill>
                <a:effectLst/>
                <a:latin typeface="Helvetica Neue" panose="02000503000000020004" pitchFamily="2"/>
              </a:rPr>
              <a:t> visualized using folium package to see the number of restaurants near Plaza Urquinaona and Sagrada Familia</a:t>
            </a:r>
            <a:endParaRPr lang="es-ES" b="0" i="0" u="none" strike="noStrike" dirty="0">
              <a:solidFill>
                <a:srgbClr val="000000"/>
              </a:solidFill>
              <a:effectLst/>
              <a:latin typeface="Helvetica Neue" panose="02000503000000020004" pitchFamily="2"/>
            </a:endParaRPr>
          </a:p>
          <a:p>
            <a:r>
              <a:rPr lang="ca-ES" b="0" i="0" u="none" strike="noStrike" dirty="0">
                <a:solidFill>
                  <a:srgbClr val="000000"/>
                </a:solidFill>
                <a:effectLst/>
                <a:latin typeface="Helvetica Neue" panose="02000503000000020004" pitchFamily="2"/>
              </a:rPr>
              <a:t>The data extracted from the FourSquare API will be arranged as a dataframe for visualization</a:t>
            </a:r>
            <a:r>
              <a:rPr lang="es-ES" b="0" i="0" u="none" strike="noStrike" dirty="0">
                <a:solidFill>
                  <a:srgbClr val="000000"/>
                </a:solidFill>
                <a:effectLst/>
                <a:latin typeface="Helvetica Neue" panose="02000503000000020004" pitchFamily="2"/>
              </a:rPr>
              <a:t> and to </a:t>
            </a:r>
            <a:r>
              <a:rPr lang="es-ES" b="0" i="0" u="none" strike="noStrike" dirty="0" err="1">
                <a:solidFill>
                  <a:srgbClr val="000000"/>
                </a:solidFill>
                <a:effectLst/>
                <a:latin typeface="Helvetica Neue" panose="02000503000000020004" pitchFamily="2"/>
              </a:rPr>
              <a:t>analyze</a:t>
            </a:r>
            <a:endParaRPr lang="ca-ES" dirty="0"/>
          </a:p>
        </p:txBody>
      </p:sp>
    </p:spTree>
    <p:extLst>
      <p:ext uri="{BB962C8B-B14F-4D97-AF65-F5344CB8AC3E}">
        <p14:creationId xmlns:p14="http://schemas.microsoft.com/office/powerpoint/2010/main" val="36546405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ol 1">
            <a:extLst>
              <a:ext uri="{FF2B5EF4-FFF2-40B4-BE49-F238E27FC236}">
                <a16:creationId xmlns:a16="http://schemas.microsoft.com/office/drawing/2014/main" id="{B73306A0-956C-EA44-9045-E5C821E127A0}"/>
              </a:ext>
            </a:extLst>
          </p:cNvPr>
          <p:cNvSpPr>
            <a:spLocks noGrp="1"/>
          </p:cNvSpPr>
          <p:nvPr>
            <p:ph type="title"/>
          </p:nvPr>
        </p:nvSpPr>
        <p:spPr/>
        <p:txBody>
          <a:bodyPr/>
          <a:lstStyle/>
          <a:p>
            <a:r>
              <a:rPr lang="es-ES" dirty="0" err="1"/>
              <a:t>Results</a:t>
            </a:r>
            <a:endParaRPr lang="ca-ES" dirty="0"/>
          </a:p>
        </p:txBody>
      </p:sp>
      <p:sp>
        <p:nvSpPr>
          <p:cNvPr id="3" name="Contenidor de contingut 2">
            <a:extLst>
              <a:ext uri="{FF2B5EF4-FFF2-40B4-BE49-F238E27FC236}">
                <a16:creationId xmlns:a16="http://schemas.microsoft.com/office/drawing/2014/main" id="{85E0F4F1-2D1B-B34D-BF7A-8DD5E3F508BB}"/>
              </a:ext>
            </a:extLst>
          </p:cNvPr>
          <p:cNvSpPr>
            <a:spLocks noGrp="1"/>
          </p:cNvSpPr>
          <p:nvPr>
            <p:ph idx="1"/>
          </p:nvPr>
        </p:nvSpPr>
        <p:spPr/>
        <p:txBody>
          <a:bodyPr>
            <a:normAutofit fontScale="85000" lnSpcReduction="20000"/>
          </a:bodyPr>
          <a:lstStyle/>
          <a:p>
            <a:r>
              <a:rPr lang="ca-ES" b="1" i="0" u="none" strike="noStrike" dirty="0">
                <a:solidFill>
                  <a:srgbClr val="000000"/>
                </a:solidFill>
                <a:effectLst/>
                <a:latin typeface="inherit"/>
              </a:rPr>
              <a:t>Plaza Urquinaona (Barcelona)</a:t>
            </a:r>
            <a:r>
              <a:rPr lang="es-ES" b="1" dirty="0">
                <a:solidFill>
                  <a:srgbClr val="000000"/>
                </a:solidFill>
                <a:latin typeface="inherit"/>
              </a:rPr>
              <a:t>. </a:t>
            </a:r>
          </a:p>
          <a:p>
            <a:r>
              <a:rPr lang="ca-ES" b="0" i="0" u="none" strike="noStrike" dirty="0">
                <a:solidFill>
                  <a:srgbClr val="000000"/>
                </a:solidFill>
                <a:effectLst/>
                <a:latin typeface="Helvetica Neue" panose="02000503000000020004" pitchFamily="2"/>
              </a:rPr>
              <a:t>We found 28 restaurants. The nearest was Piú Restaurant, which was 332 meters from the specific zone. It doesn't have a rating but it has a very good review. The restaurant is located in a place near to the best shopping places of the city.</a:t>
            </a:r>
          </a:p>
          <a:p>
            <a:r>
              <a:rPr lang="ca-ES" b="1" i="0" u="none" strike="noStrike" dirty="0">
                <a:solidFill>
                  <a:srgbClr val="000000"/>
                </a:solidFill>
                <a:effectLst/>
                <a:latin typeface="inherit"/>
              </a:rPr>
              <a:t>Sagrada Familia (Barcelona)</a:t>
            </a:r>
          </a:p>
          <a:p>
            <a:r>
              <a:rPr lang="ca-ES" b="0" i="0" u="none" strike="noStrike" dirty="0">
                <a:solidFill>
                  <a:srgbClr val="000000"/>
                </a:solidFill>
                <a:effectLst/>
                <a:latin typeface="Helvetica Neue" panose="02000503000000020004" pitchFamily="2"/>
              </a:rPr>
              <a:t>We found 27 restaurants. The nearest was Subway, which was 119 meters from the specific zone but it doesn't have any rating or tip. The next one is Bar Restaurant Sagrada Familia, a bit far, 350 meters. It has a rating of 6.4 and 4 tips. With this rating we didn't analyze the tips. This restaurant is not located ina a place with a lot of shopping places.</a:t>
            </a:r>
          </a:p>
          <a:p>
            <a:endParaRPr lang="ca-ES" dirty="0"/>
          </a:p>
        </p:txBody>
      </p:sp>
    </p:spTree>
    <p:extLst>
      <p:ext uri="{BB962C8B-B14F-4D97-AF65-F5344CB8AC3E}">
        <p14:creationId xmlns:p14="http://schemas.microsoft.com/office/powerpoint/2010/main" val="1840667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ol 1">
            <a:extLst>
              <a:ext uri="{FF2B5EF4-FFF2-40B4-BE49-F238E27FC236}">
                <a16:creationId xmlns:a16="http://schemas.microsoft.com/office/drawing/2014/main" id="{B73306A0-956C-EA44-9045-E5C821E127A0}"/>
              </a:ext>
            </a:extLst>
          </p:cNvPr>
          <p:cNvSpPr>
            <a:spLocks noGrp="1"/>
          </p:cNvSpPr>
          <p:nvPr>
            <p:ph type="title"/>
          </p:nvPr>
        </p:nvSpPr>
        <p:spPr>
          <a:xfrm>
            <a:off x="1099080" y="851351"/>
            <a:ext cx="9905998" cy="1478570"/>
          </a:xfrm>
        </p:spPr>
        <p:txBody>
          <a:bodyPr/>
          <a:lstStyle/>
          <a:p>
            <a:r>
              <a:rPr lang="es-ES" dirty="0" err="1"/>
              <a:t>Results</a:t>
            </a:r>
            <a:endParaRPr lang="ca-ES" dirty="0"/>
          </a:p>
        </p:txBody>
      </p:sp>
      <p:sp>
        <p:nvSpPr>
          <p:cNvPr id="5" name="QuadreDeText 4">
            <a:extLst>
              <a:ext uri="{FF2B5EF4-FFF2-40B4-BE49-F238E27FC236}">
                <a16:creationId xmlns:a16="http://schemas.microsoft.com/office/drawing/2014/main" id="{3ABF4987-594B-5042-8469-B7BC7A7109DB}"/>
              </a:ext>
            </a:extLst>
          </p:cNvPr>
          <p:cNvSpPr txBox="1"/>
          <p:nvPr/>
        </p:nvSpPr>
        <p:spPr>
          <a:xfrm>
            <a:off x="1099080" y="4530079"/>
            <a:ext cx="6662209" cy="461665"/>
          </a:xfrm>
          <a:prstGeom prst="rect">
            <a:avLst/>
          </a:prstGeom>
          <a:noFill/>
        </p:spPr>
        <p:txBody>
          <a:bodyPr wrap="square">
            <a:spAutoFit/>
          </a:bodyPr>
          <a:lstStyle/>
          <a:p>
            <a:r>
              <a:rPr lang="ca-ES" sz="2400" b="1" i="0" u="none" strike="noStrike" dirty="0">
                <a:solidFill>
                  <a:srgbClr val="000000"/>
                </a:solidFill>
                <a:effectLst/>
                <a:latin typeface="inherit"/>
              </a:rPr>
              <a:t>Sagrada Familia (Barcelona)</a:t>
            </a:r>
            <a:endParaRPr lang="ca-ES" sz="2400" dirty="0"/>
          </a:p>
        </p:txBody>
      </p:sp>
      <p:sp>
        <p:nvSpPr>
          <p:cNvPr id="12" name="QuadreDeText 11">
            <a:extLst>
              <a:ext uri="{FF2B5EF4-FFF2-40B4-BE49-F238E27FC236}">
                <a16:creationId xmlns:a16="http://schemas.microsoft.com/office/drawing/2014/main" id="{EC2843D4-00B0-524C-8319-8508DE0E833E}"/>
              </a:ext>
            </a:extLst>
          </p:cNvPr>
          <p:cNvSpPr txBox="1"/>
          <p:nvPr/>
        </p:nvSpPr>
        <p:spPr>
          <a:xfrm>
            <a:off x="1099079" y="2383165"/>
            <a:ext cx="6662209" cy="461665"/>
          </a:xfrm>
          <a:prstGeom prst="rect">
            <a:avLst/>
          </a:prstGeom>
          <a:noFill/>
        </p:spPr>
        <p:txBody>
          <a:bodyPr wrap="square">
            <a:spAutoFit/>
          </a:bodyPr>
          <a:lstStyle/>
          <a:p>
            <a:r>
              <a:rPr lang="es-ES" sz="2400" b="1" dirty="0">
                <a:solidFill>
                  <a:srgbClr val="000000"/>
                </a:solidFill>
                <a:latin typeface="inherit"/>
              </a:rPr>
              <a:t>Plaza </a:t>
            </a:r>
            <a:r>
              <a:rPr lang="es-ES" sz="2400" b="1" dirty="0" err="1">
                <a:solidFill>
                  <a:srgbClr val="000000"/>
                </a:solidFill>
                <a:latin typeface="inherit"/>
              </a:rPr>
              <a:t>Urquinaona</a:t>
            </a:r>
            <a:r>
              <a:rPr lang="es-ES" sz="2400" b="1" dirty="0">
                <a:solidFill>
                  <a:srgbClr val="000000"/>
                </a:solidFill>
                <a:latin typeface="inherit"/>
              </a:rPr>
              <a:t> </a:t>
            </a:r>
            <a:r>
              <a:rPr lang="ca-ES" sz="2400" b="1" i="0" u="none" strike="noStrike" dirty="0">
                <a:solidFill>
                  <a:srgbClr val="000000"/>
                </a:solidFill>
                <a:effectLst/>
                <a:latin typeface="inherit"/>
              </a:rPr>
              <a:t>(Barcelona)</a:t>
            </a:r>
            <a:endParaRPr lang="ca-ES" sz="2400" dirty="0"/>
          </a:p>
        </p:txBody>
      </p:sp>
      <p:pic>
        <p:nvPicPr>
          <p:cNvPr id="17" name="Imatge 17">
            <a:extLst>
              <a:ext uri="{FF2B5EF4-FFF2-40B4-BE49-F238E27FC236}">
                <a16:creationId xmlns:a16="http://schemas.microsoft.com/office/drawing/2014/main" id="{B790D0D3-457E-3345-A72E-D39253BF6826}"/>
              </a:ext>
            </a:extLst>
          </p:cNvPr>
          <p:cNvPicPr>
            <a:picLocks noChangeAspect="1"/>
          </p:cNvPicPr>
          <p:nvPr/>
        </p:nvPicPr>
        <p:blipFill>
          <a:blip r:embed="rId2"/>
          <a:stretch>
            <a:fillRect/>
          </a:stretch>
        </p:blipFill>
        <p:spPr>
          <a:xfrm>
            <a:off x="5439833" y="468200"/>
            <a:ext cx="4798836" cy="2960800"/>
          </a:xfrm>
          <a:prstGeom prst="rect">
            <a:avLst/>
          </a:prstGeom>
        </p:spPr>
      </p:pic>
      <p:pic>
        <p:nvPicPr>
          <p:cNvPr id="18" name="Imatge 18">
            <a:extLst>
              <a:ext uri="{FF2B5EF4-FFF2-40B4-BE49-F238E27FC236}">
                <a16:creationId xmlns:a16="http://schemas.microsoft.com/office/drawing/2014/main" id="{7FB8F3AC-211F-204A-B941-5EC5643E712E}"/>
              </a:ext>
            </a:extLst>
          </p:cNvPr>
          <p:cNvPicPr>
            <a:picLocks noChangeAspect="1"/>
          </p:cNvPicPr>
          <p:nvPr/>
        </p:nvPicPr>
        <p:blipFill>
          <a:blip r:embed="rId3"/>
          <a:stretch>
            <a:fillRect/>
          </a:stretch>
        </p:blipFill>
        <p:spPr>
          <a:xfrm>
            <a:off x="5439833" y="3500262"/>
            <a:ext cx="4798836" cy="2982965"/>
          </a:xfrm>
          <a:prstGeom prst="rect">
            <a:avLst/>
          </a:prstGeom>
        </p:spPr>
      </p:pic>
    </p:spTree>
    <p:extLst>
      <p:ext uri="{BB962C8B-B14F-4D97-AF65-F5344CB8AC3E}">
        <p14:creationId xmlns:p14="http://schemas.microsoft.com/office/powerpoint/2010/main" val="40559766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ol 1">
            <a:extLst>
              <a:ext uri="{FF2B5EF4-FFF2-40B4-BE49-F238E27FC236}">
                <a16:creationId xmlns:a16="http://schemas.microsoft.com/office/drawing/2014/main" id="{EDE974C3-0A95-5441-970C-36BFE4BB00DC}"/>
              </a:ext>
            </a:extLst>
          </p:cNvPr>
          <p:cNvSpPr>
            <a:spLocks noGrp="1"/>
          </p:cNvSpPr>
          <p:nvPr>
            <p:ph type="title"/>
          </p:nvPr>
        </p:nvSpPr>
        <p:spPr/>
        <p:txBody>
          <a:bodyPr/>
          <a:lstStyle/>
          <a:p>
            <a:r>
              <a:rPr lang="es-ES" dirty="0" err="1"/>
              <a:t>Discussion</a:t>
            </a:r>
            <a:endParaRPr lang="ca-ES" dirty="0"/>
          </a:p>
        </p:txBody>
      </p:sp>
      <p:sp>
        <p:nvSpPr>
          <p:cNvPr id="3" name="Contenidor de contingut 2">
            <a:extLst>
              <a:ext uri="{FF2B5EF4-FFF2-40B4-BE49-F238E27FC236}">
                <a16:creationId xmlns:a16="http://schemas.microsoft.com/office/drawing/2014/main" id="{CB29C0DD-4B53-B64A-8088-E409400530E6}"/>
              </a:ext>
            </a:extLst>
          </p:cNvPr>
          <p:cNvSpPr>
            <a:spLocks noGrp="1"/>
          </p:cNvSpPr>
          <p:nvPr>
            <p:ph idx="1"/>
          </p:nvPr>
        </p:nvSpPr>
        <p:spPr/>
        <p:txBody>
          <a:bodyPr>
            <a:normAutofit/>
          </a:bodyPr>
          <a:lstStyle/>
          <a:p>
            <a:r>
              <a:rPr lang="ca-ES" b="0" i="0" u="none" strike="noStrike" dirty="0">
                <a:solidFill>
                  <a:srgbClr val="000000"/>
                </a:solidFill>
                <a:effectLst/>
                <a:latin typeface="Helvetica Neue" panose="02000503000000020004" pitchFamily="2"/>
              </a:rPr>
              <a:t>Based on the client's requirements to find a place with restaurants nearby, that the closest restaurant is well valued, near shopping areas and the analysis presented above, we will recommend Plaza Urquinaona to our client. We hope that the greater concentration of coffee shops in Plaza Urquinaona, as well as the availability of quality coffee shops and the proximity to the best shopping areas in the city, will provide our customers with a good selection and variety.</a:t>
            </a:r>
          </a:p>
        </p:txBody>
      </p:sp>
    </p:spTree>
    <p:extLst>
      <p:ext uri="{BB962C8B-B14F-4D97-AF65-F5344CB8AC3E}">
        <p14:creationId xmlns:p14="http://schemas.microsoft.com/office/powerpoint/2010/main" val="19426800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ol 1">
            <a:extLst>
              <a:ext uri="{FF2B5EF4-FFF2-40B4-BE49-F238E27FC236}">
                <a16:creationId xmlns:a16="http://schemas.microsoft.com/office/drawing/2014/main" id="{5FF3A066-0BA4-F942-9E22-146D444B3AB7}"/>
              </a:ext>
            </a:extLst>
          </p:cNvPr>
          <p:cNvSpPr>
            <a:spLocks noGrp="1"/>
          </p:cNvSpPr>
          <p:nvPr>
            <p:ph type="title"/>
          </p:nvPr>
        </p:nvSpPr>
        <p:spPr/>
        <p:txBody>
          <a:bodyPr/>
          <a:lstStyle/>
          <a:p>
            <a:r>
              <a:rPr lang="es-ES" dirty="0" err="1"/>
              <a:t>Conclusion</a:t>
            </a:r>
            <a:endParaRPr lang="ca-ES" dirty="0"/>
          </a:p>
        </p:txBody>
      </p:sp>
      <p:sp>
        <p:nvSpPr>
          <p:cNvPr id="3" name="Contenidor de contingut 2">
            <a:extLst>
              <a:ext uri="{FF2B5EF4-FFF2-40B4-BE49-F238E27FC236}">
                <a16:creationId xmlns:a16="http://schemas.microsoft.com/office/drawing/2014/main" id="{75A8DDCE-C117-A846-87FE-ED627480BA7F}"/>
              </a:ext>
            </a:extLst>
          </p:cNvPr>
          <p:cNvSpPr>
            <a:spLocks noGrp="1"/>
          </p:cNvSpPr>
          <p:nvPr>
            <p:ph idx="1"/>
          </p:nvPr>
        </p:nvSpPr>
        <p:spPr/>
        <p:txBody>
          <a:bodyPr/>
          <a:lstStyle/>
          <a:p>
            <a:r>
              <a:rPr lang="ca-ES" b="0" i="0" u="none" strike="noStrike" dirty="0">
                <a:solidFill>
                  <a:srgbClr val="000000"/>
                </a:solidFill>
                <a:effectLst/>
                <a:latin typeface="Helvetica Neue" panose="02000503000000020004" pitchFamily="2"/>
              </a:rPr>
              <a:t>By applying the principles of data science we have been able to compare two locations and visualize the distribution of restaurants in the area. We hope this sets our product apart from the competition and helps us personalize experiences when making strategic business decisions for our customers.</a:t>
            </a:r>
          </a:p>
          <a:p>
            <a:endParaRPr lang="ca-ES" dirty="0"/>
          </a:p>
        </p:txBody>
      </p:sp>
    </p:spTree>
    <p:extLst>
      <p:ext uri="{BB962C8B-B14F-4D97-AF65-F5344CB8AC3E}">
        <p14:creationId xmlns:p14="http://schemas.microsoft.com/office/powerpoint/2010/main" val="17335242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Pantalla panoràmica</PresentationFormat>
  <Slides>7</Slides>
  <Notes>0</Notes>
  <HiddenSlides>0</HiddenSlides>
  <ScaleCrop>false</ScaleCrop>
  <HeadingPairs>
    <vt:vector size="4" baseType="variant">
      <vt:variant>
        <vt:lpstr>Tema</vt:lpstr>
      </vt:variant>
      <vt:variant>
        <vt:i4>1</vt:i4>
      </vt:variant>
      <vt:variant>
        <vt:lpstr>Títols de les diapositives</vt:lpstr>
      </vt:variant>
      <vt:variant>
        <vt:i4>7</vt:i4>
      </vt:variant>
    </vt:vector>
  </HeadingPairs>
  <TitlesOfParts>
    <vt:vector size="8" baseType="lpstr">
      <vt:lpstr>Circuit</vt:lpstr>
      <vt:lpstr>Coursera Capstone  IBM Data Science Capstone  Recommended Location for Starting an OFFICE IN BARCELONA  BY OLGA GARCIA 22-JAN-2021</vt:lpstr>
      <vt:lpstr>BUSINESS PROBLEM</vt:lpstr>
      <vt:lpstr>METHODOLOGY</vt:lpstr>
      <vt:lpstr>Results</vt:lpstr>
      <vt:lpstr>Results</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  IBM Data Science Capstone  Recommended Location for Starting an OFFICE IN BARCELONA  BY OLGA GARCIA 22-JAN-2021</dc:title>
  <dc:creator>Olga García</dc:creator>
  <cp:lastModifiedBy>Olga García</cp:lastModifiedBy>
  <cp:revision>1</cp:revision>
  <dcterms:created xsi:type="dcterms:W3CDTF">2021-01-21T23:32:50Z</dcterms:created>
  <dcterms:modified xsi:type="dcterms:W3CDTF">2021-01-22T11:19:58Z</dcterms:modified>
</cp:coreProperties>
</file>

<file path=docProps/thumbnail.jpeg>
</file>